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57" r:id="rId6"/>
    <p:sldId id="258" r:id="rId7"/>
    <p:sldId id="260" r:id="rId8"/>
    <p:sldId id="259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14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78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64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3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477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35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90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832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89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7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9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200B3-003A-4955-B63A-095AAC69978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C63C-12BD-4169-ADEC-352496CB66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97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kazneb.kz/site/catalogue/view?br=1595552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/>
              <a:t>Саяси биліктің имиджі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51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/>
              <a:t>Билік құрылымдары имиджінің модельдері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sz="3600" dirty="0"/>
              <a:t>«Ішкі өзіндік», өзіндік тұтынуға арналған бизнес өкілдерінің жоғары стратымен жəне билеуші элитамен тұтыну үшін;</a:t>
            </a:r>
            <a:endParaRPr lang="ru-RU" sz="3600" dirty="0"/>
          </a:p>
          <a:p>
            <a:pPr lvl="0"/>
            <a:r>
              <a:rPr lang="kk-KZ" sz="3600" dirty="0"/>
              <a:t>«сыртқы жат» əлемдік қоғамдастық алдында мемлекет пен билік құрылымдарын ұсынуға арналған;</a:t>
            </a:r>
            <a:endParaRPr lang="ru-RU" sz="3600" dirty="0"/>
          </a:p>
          <a:p>
            <a:pPr lvl="0"/>
            <a:r>
              <a:rPr lang="kk-KZ" sz="3600" dirty="0"/>
              <a:t>«сыртқы өзіндік», билеуші элита үшін құрылған жəне азаматтармен тұтыну үшін арналған</a:t>
            </a:r>
            <a:r>
              <a:rPr lang="kk-KZ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79700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Бірінші бағыт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k-KZ" sz="3200" dirty="0" smtClean="0"/>
              <a:t>Бұл </a:t>
            </a:r>
            <a:r>
              <a:rPr lang="kk-KZ" sz="3200" dirty="0"/>
              <a:t>билік имиджін қалыптастырудың «шартты статикалық» факторлары: </a:t>
            </a:r>
            <a:endParaRPr lang="kk-KZ" sz="3200" dirty="0" smtClean="0"/>
          </a:p>
          <a:p>
            <a:r>
              <a:rPr lang="kk-KZ" sz="3200" dirty="0" smtClean="0"/>
              <a:t>табиғи </a:t>
            </a:r>
            <a:r>
              <a:rPr lang="kk-KZ" sz="3200" dirty="0"/>
              <a:t>потенциал; ұлттық жəне мəдени мұра</a:t>
            </a:r>
            <a:r>
              <a:rPr lang="kk-KZ" sz="3200" dirty="0" smtClean="0"/>
              <a:t>;</a:t>
            </a:r>
          </a:p>
          <a:p>
            <a:r>
              <a:rPr lang="kk-KZ" sz="3200" dirty="0" smtClean="0"/>
              <a:t>реттелмейтін </a:t>
            </a:r>
            <a:r>
              <a:rPr lang="kk-KZ" sz="3200" dirty="0"/>
              <a:t>геосаяси факторлар (географиялық жағдай, алынатын территорияның ауданы, мемлекет шекараларының ұзын- дығы, теңізге шығу жолдары); </a:t>
            </a:r>
            <a:endParaRPr lang="kk-KZ" sz="3200" dirty="0" smtClean="0"/>
          </a:p>
          <a:p>
            <a:r>
              <a:rPr lang="kk-KZ" sz="3200" dirty="0" smtClean="0"/>
              <a:t>мемлекеттілікке </a:t>
            </a:r>
            <a:r>
              <a:rPr lang="kk-KZ" sz="3200" dirty="0"/>
              <a:t>əсер ететін тарихи тұрғыдан жүзеге асырылған оқиғалар</a:t>
            </a:r>
            <a:r>
              <a:rPr lang="kk-KZ" sz="3200" dirty="0" smtClean="0"/>
              <a:t>.</a:t>
            </a:r>
            <a:r>
              <a:rPr lang="kk-KZ" sz="3200" dirty="0"/>
              <a:t/>
            </a:r>
            <a:br>
              <a:rPr lang="kk-KZ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16405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Екінші бағыт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dirty="0" smtClean="0"/>
              <a:t>«Түзетуші </a:t>
            </a:r>
            <a:r>
              <a:rPr lang="kk-KZ" sz="3200" dirty="0"/>
              <a:t>шартты динамикалық» əлеуметтік </a:t>
            </a:r>
            <a:r>
              <a:rPr lang="kk-KZ" sz="3200" dirty="0" smtClean="0"/>
              <a:t>факторлары:</a:t>
            </a:r>
          </a:p>
          <a:p>
            <a:r>
              <a:rPr lang="kk-KZ" sz="3200" dirty="0" smtClean="0"/>
              <a:t>қоғамдағы </a:t>
            </a:r>
            <a:r>
              <a:rPr lang="kk-KZ" sz="3200" dirty="0"/>
              <a:t>əлеуметтік психологиялық көңіл күйлер; </a:t>
            </a:r>
            <a:endParaRPr lang="kk-KZ" sz="3200" dirty="0" smtClean="0"/>
          </a:p>
          <a:p>
            <a:r>
              <a:rPr lang="kk-KZ" sz="3200" dirty="0" smtClean="0"/>
              <a:t>қоғамдық </a:t>
            </a:r>
            <a:r>
              <a:rPr lang="kk-KZ" sz="3200" dirty="0"/>
              <a:t>əлеуметтік бірігудің формалары, қоғамдық саяси бірлестіктер қызметтерінің принциптері мен сипаты; </a:t>
            </a:r>
            <a:endParaRPr lang="kk-KZ" sz="3200" dirty="0" smtClean="0"/>
          </a:p>
          <a:p>
            <a:r>
              <a:rPr lang="kk-KZ" sz="3200" dirty="0" smtClean="0"/>
              <a:t>қоғам </a:t>
            </a:r>
            <a:r>
              <a:rPr lang="kk-KZ" sz="3200" dirty="0"/>
              <a:t>дамуының моральдік адамгершіліктік аспектілері; </a:t>
            </a:r>
            <a:endParaRPr lang="kk-KZ" sz="3200" dirty="0" smtClean="0"/>
          </a:p>
          <a:p>
            <a:r>
              <a:rPr lang="kk-KZ" sz="3200" dirty="0" smtClean="0"/>
              <a:t>мемлекеттік </a:t>
            </a:r>
            <a:r>
              <a:rPr lang="kk-KZ" sz="3200" dirty="0"/>
              <a:t>құрылымның негізгі формасы жəне басқару </a:t>
            </a:r>
            <a:r>
              <a:rPr lang="kk-KZ" sz="3200" dirty="0" smtClean="0"/>
              <a:t>құрылымы жатады.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95636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Үшінші бағыт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dirty="0" smtClean="0"/>
              <a:t>Бұл </a:t>
            </a:r>
            <a:r>
              <a:rPr lang="kk-KZ" dirty="0"/>
              <a:t>билік имиджін қалыптастырудың «түзеті- летін шартты динамикалық» институционалды факторлары. </a:t>
            </a:r>
            <a:endParaRPr lang="kk-KZ" dirty="0" smtClean="0"/>
          </a:p>
          <a:p>
            <a:r>
              <a:rPr lang="kk-KZ" dirty="0" smtClean="0"/>
              <a:t>Олар </a:t>
            </a:r>
            <a:r>
              <a:rPr lang="kk-KZ" dirty="0"/>
              <a:t>ІЖӨ динамикасы көрсеткіштерінің кешенімен бағаланатын эконо- миканың тұрақтылығынан, халықтың бір тұрғынына деген табыс деңгейінен, инвестициялардың көлемінен, барлық деңгейлердегі бюджеттердің қаржылық қамтамасыз етілуінен тұрады. </a:t>
            </a:r>
            <a:endParaRPr lang="kk-KZ" dirty="0" smtClean="0"/>
          </a:p>
          <a:p>
            <a:r>
              <a:rPr lang="kk-KZ" dirty="0" smtClean="0"/>
              <a:t>Сонымен </a:t>
            </a:r>
            <a:r>
              <a:rPr lang="kk-KZ" dirty="0"/>
              <a:t>қатар биліктің құқықтық кеңістігі жəне құқықтық нормалардың халықаралық талаптарға сай келуі: функциялар, міндеттер жəне мемлекеттегі қызмет салаларын мемлекеттік тараптан реттеудің механизмдері (биліктік конструкциялардың тиімділігі</a:t>
            </a:r>
            <a:r>
              <a:rPr lang="kk-KZ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1832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Батыс зерттеушілері мемлекет имиджі жəне оның жетекшілері аса белгілі факт бола алады.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dirty="0" smtClean="0"/>
              <a:t>Жекелей </a:t>
            </a:r>
            <a:r>
              <a:rPr lang="kk-KZ" dirty="0"/>
              <a:t>алғанда, Макс Вебер ХХ ғ. басында қазіргі өркениеттің төңірегенде ежелгі гректік типтегі мемлекет арасында байланыс бар. </a:t>
            </a:r>
            <a:endParaRPr lang="kk-KZ" dirty="0" smtClean="0"/>
          </a:p>
          <a:p>
            <a:r>
              <a:rPr lang="kk-KZ" dirty="0" smtClean="0"/>
              <a:t>Аса </a:t>
            </a:r>
            <a:r>
              <a:rPr lang="kk-KZ" dirty="0"/>
              <a:t>жетілдірілген соңғы ғылым мен техника негіздері бойынша орындалуын атауға болады, онда билік жəне саяси көшбасшылық арасында тікелей байланыс бар – деп ағылшынның публицист-тарихшы  жəне  саясаттанушысы С.Н. Паркинсон биліктің даму заңдары жəне бюрократияны атады. </a:t>
            </a:r>
            <a:endParaRPr lang="kk-KZ" dirty="0" smtClean="0"/>
          </a:p>
          <a:p>
            <a:r>
              <a:rPr lang="kk-KZ" dirty="0" smtClean="0"/>
              <a:t>Əртүрлі </a:t>
            </a:r>
            <a:r>
              <a:rPr lang="kk-KZ" dirty="0"/>
              <a:t>авторлар билік феноменін түсіндіруде жəне оның негіздерін қалыптастыруда бірнеше түсінік берді. Нəтижелерді жалпылай алғанда оны зерттеу барысында бірнеше </a:t>
            </a:r>
            <a:r>
              <a:rPr lang="kk-KZ" dirty="0" smtClean="0"/>
              <a:t>ережелерді көрсетуге </a:t>
            </a:r>
            <a:r>
              <a:rPr lang="kk-KZ" dirty="0"/>
              <a:t>болады.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208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3600" dirty="0"/>
              <a:t>Д.В. Ольшанскийдің айтуы бойынша, игілік имиджді бірнеше шарттар бойынша тиімді түрде қалыптасады</a:t>
            </a:r>
            <a:r>
              <a:rPr lang="kk-KZ" sz="3600" dirty="0" smtClean="0"/>
              <a:t>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3200" dirty="0"/>
              <a:t>Билік имиджінің нақты де максималды түрде дəлеледенген сипатта айтылуы, өтіріктің əрбір жағдайына ұлттық жəне шетелдік саясаткерлер немесе БАҚ бойынша аргументтер шынайы да сенімді болуы қажет.</a:t>
            </a:r>
            <a:endParaRPr lang="ru-RU" sz="3200" dirty="0"/>
          </a:p>
          <a:p>
            <a:r>
              <a:rPr lang="kk-KZ" sz="3200" dirty="0"/>
              <a:t>Жағымды билік келбетін қалыптастыру үшін оны шынайы жағдайларға қосымша ретінде қарастыру керек.</a:t>
            </a:r>
            <a:endParaRPr lang="ru-RU" sz="3200" dirty="0"/>
          </a:p>
          <a:p>
            <a:r>
              <a:rPr lang="kk-KZ" sz="3200" dirty="0"/>
              <a:t>Саясаткер бейнесі – билік эшелондарының алғашқы </a:t>
            </a:r>
            <a:r>
              <a:rPr lang="kk-KZ" sz="3200" dirty="0" smtClean="0"/>
              <a:t>элементтері </a:t>
            </a:r>
            <a:r>
              <a:rPr lang="kk-KZ" sz="3200" dirty="0"/>
              <a:t>–мемлекеттің көрсететін образына сəйкес келуі қажет</a:t>
            </a:r>
            <a:r>
              <a:rPr lang="kk-KZ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20195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Билік имиджін қалыптастыруына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dirty="0" smtClean="0"/>
              <a:t>Біріншіден</a:t>
            </a:r>
            <a:r>
              <a:rPr lang="kk-KZ" dirty="0"/>
              <a:t>, мемлекет басы болып табылатын саяси лидер имиджі əсер етеді.</a:t>
            </a:r>
            <a:endParaRPr lang="ru-RU" dirty="0"/>
          </a:p>
          <a:p>
            <a:r>
              <a:rPr lang="kk-KZ" dirty="0"/>
              <a:t>Екіншіден, билік имиджі билік пен қоғамның өзара əсерлесуі- нің сипаты жəне əдісімен байланысты. Тек демократиялық форма- лар билік имиджінің саяси лидер имиджіне деген тəуелділігін əлсіретіп, азаматтық қоғамның, саяси құрылғылардың билік имид- жіне деген əсерін жоғарылатады.</a:t>
            </a:r>
            <a:endParaRPr lang="ru-RU" dirty="0"/>
          </a:p>
          <a:p>
            <a:r>
              <a:rPr lang="kk-KZ" dirty="0"/>
              <a:t>Үшіншіден, Қазақстандағы билік имиджінің ерекшеліктері ретінде билік имиджінің, мемлекет имиджінің саяси лидердің имиджімен сəйкестенуі қарастырылады.</a:t>
            </a:r>
            <a:endParaRPr lang="ru-RU" dirty="0"/>
          </a:p>
          <a:p>
            <a:r>
              <a:rPr lang="kk-KZ" dirty="0"/>
              <a:t>Төртіншіден, билік имиджі оны қалыптастырудың алғышарт- тарымен анықталған, олар өз кезегінде тарихи, саяси, экономи- калық, əлеуметтік жəне рухани аспектілерден тұрады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218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/>
              <a:t>Биліктің жағдайы маңызды параметрлердің бір қатарымен сипатталады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i="1" dirty="0"/>
              <a:t>Біріншіден, </a:t>
            </a:r>
            <a:r>
              <a:rPr lang="kk-KZ" dirty="0"/>
              <a:t>билеуші тапта ұлттық құндылықтар мен артық- шылықтар жайлы орынды түсінік болуы тиіс. Саяси билік ұлттық мүдделерді білдіруі керек, олай болмаған жағдайда билік бірігуге деген қабілетін жоғалтады.</a:t>
            </a:r>
            <a:endParaRPr lang="ru-RU" dirty="0"/>
          </a:p>
          <a:p>
            <a:r>
              <a:rPr lang="kk-KZ" i="1" dirty="0"/>
              <a:t>Екіншіден, </a:t>
            </a:r>
            <a:r>
              <a:rPr lang="kk-KZ" dirty="0"/>
              <a:t>биліктің моральді абыройлығы маңызды параметр болып есептелінеді. Саясаттың адамгершілікті бастауынан бас тарту, биліктің моральді абыройлығынан айырылуы оның халық өмірінен ажыратылуына əкеліп соқтырады.</a:t>
            </a:r>
            <a:endParaRPr lang="ru-RU" dirty="0"/>
          </a:p>
          <a:p>
            <a:r>
              <a:rPr lang="kk-KZ" i="1" dirty="0"/>
              <a:t>Үшіншіден</a:t>
            </a:r>
            <a:r>
              <a:rPr lang="kk-KZ" dirty="0"/>
              <a:t>, биліктің жағдайын оның легитимділігінің деңгейі бойынша білуге болады, ол өз кезегінде биліктің азаматтар тара- пынан қолдау табуымен көрсетіледі. Легитимділік деңгейі мемле- кеттік органдарға деген сенім білдірудің көрсеткіші ретінде шамалы шеткі көрсеткіштен төмен болмауы </a:t>
            </a:r>
            <a:r>
              <a:rPr lang="kk-KZ"/>
              <a:t>тиіс</a:t>
            </a:r>
            <a:r>
              <a:rPr lang="kk-KZ" smtClean="0"/>
              <a:t>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544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1637" y="356660"/>
            <a:ext cx="8750763" cy="1248137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4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Қолданылған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әдебиет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  <a:t> :</a:t>
            </a:r>
            <a:b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1600" dirty="0" err="1"/>
              <a:t>Абжаппарова</a:t>
            </a:r>
            <a:r>
              <a:rPr lang="ru-RU" sz="1600" dirty="0"/>
              <a:t> А.А. Позиционирование органов исполнительной власти в </a:t>
            </a:r>
            <a:r>
              <a:rPr lang="ru-RU" sz="1600" dirty="0" err="1"/>
              <a:t>медиапространстве</a:t>
            </a:r>
            <a:r>
              <a:rPr lang="ru-RU" sz="1600" dirty="0"/>
              <a:t>: теория и практика (на примере Министерства образования и науки Республики Казахстан и Министерства образования и науки Российской Федерации): монография. </a:t>
            </a:r>
            <a:r>
              <a:rPr lang="ru-RU" sz="1600" dirty="0" err="1"/>
              <a:t>Қазақ</a:t>
            </a:r>
            <a:r>
              <a:rPr lang="ru-RU" sz="1600" dirty="0"/>
              <a:t> </a:t>
            </a:r>
            <a:r>
              <a:rPr lang="ru-RU" sz="1600" dirty="0" err="1"/>
              <a:t>университеті</a:t>
            </a:r>
            <a:r>
              <a:rPr lang="ru-RU" sz="1600" dirty="0"/>
              <a:t>. Алматы 2018. 146с.</a:t>
            </a:r>
            <a:br>
              <a:rPr lang="ru-RU" sz="1600" dirty="0"/>
            </a:br>
            <a:r>
              <a:rPr lang="ru-RU" sz="1600" dirty="0" err="1"/>
              <a:t>Деркач</a:t>
            </a:r>
            <a:r>
              <a:rPr lang="ru-RU" sz="1600" dirty="0"/>
              <a:t>, А. А. Политическая психология : учебник для бакалавров / А. А. </a:t>
            </a:r>
            <a:r>
              <a:rPr lang="ru-RU" sz="1600" dirty="0" err="1"/>
              <a:t>Деркач</a:t>
            </a:r>
            <a:r>
              <a:rPr lang="ru-RU" sz="1600" dirty="0"/>
              <a:t>, Л. Г. Лаптев. — 2-е изд., </a:t>
            </a:r>
            <a:r>
              <a:rPr lang="ru-RU" sz="1600" dirty="0" err="1"/>
              <a:t>перераб</a:t>
            </a:r>
            <a:r>
              <a:rPr lang="ru-RU" sz="1600" dirty="0"/>
              <a:t>. и доп. — М. : Издательство </a:t>
            </a:r>
            <a:r>
              <a:rPr lang="ru-RU" sz="1600" dirty="0" err="1"/>
              <a:t>Юрайт</a:t>
            </a:r>
            <a:r>
              <a:rPr lang="ru-RU" sz="1600" dirty="0"/>
              <a:t>, 2017. — 591 с. — Серия : Бакалавр. Базовый курс.</a:t>
            </a:r>
            <a:br>
              <a:rPr lang="ru-RU" sz="1600" dirty="0"/>
            </a:br>
            <a:r>
              <a:rPr lang="ru-RU" sz="1600" dirty="0" err="1"/>
              <a:t>Овчинникова</a:t>
            </a:r>
            <a:r>
              <a:rPr lang="ru-RU" sz="1600" dirty="0"/>
              <a:t> А.М., Шульга Н.В. Основы </a:t>
            </a:r>
            <a:r>
              <a:rPr lang="ru-RU" sz="1600" dirty="0" err="1"/>
              <a:t>имиджелогии</a:t>
            </a:r>
            <a:r>
              <a:rPr lang="ru-RU" sz="1600" dirty="0"/>
              <a:t>: Конспект лекций / А.М. </a:t>
            </a:r>
            <a:r>
              <a:rPr lang="ru-RU" sz="1600" dirty="0" err="1"/>
              <a:t>Овчинникова</a:t>
            </a:r>
            <a:r>
              <a:rPr lang="ru-RU" sz="1600" dirty="0"/>
              <a:t>, Н.В. Шульга; Омский гос. ун-т путей сообщения. Омск, 2019. 55 с.</a:t>
            </a:r>
            <a:br>
              <a:rPr lang="ru-RU" sz="1600" dirty="0"/>
            </a:br>
            <a:r>
              <a:rPr lang="ru-RU" sz="1600" dirty="0"/>
              <a:t>Беляева, М. А, </a:t>
            </a:r>
            <a:r>
              <a:rPr lang="ru-RU" sz="1600" dirty="0" err="1"/>
              <a:t>Самкова</a:t>
            </a:r>
            <a:r>
              <a:rPr lang="ru-RU" sz="1600" dirty="0"/>
              <a:t>, В. А. А35 АЗЫ ИМИДЖЕЛОГИИ: имидж личности, организации, территории [Текст] : учебное пособие для вузов / М. А. Беляева, В. А. </a:t>
            </a:r>
            <a:r>
              <a:rPr lang="ru-RU" sz="1600" dirty="0" err="1"/>
              <a:t>Самкова</a:t>
            </a:r>
            <a:r>
              <a:rPr lang="ru-RU" sz="1600" dirty="0"/>
              <a:t> ; Урал. гос. </a:t>
            </a:r>
            <a:r>
              <a:rPr lang="ru-RU" sz="1600" dirty="0" err="1"/>
              <a:t>пед</a:t>
            </a:r>
            <a:r>
              <a:rPr lang="ru-RU" sz="1600" dirty="0"/>
              <a:t>. ун-т. – Екатеринбург, 2016. – 184 с.</a:t>
            </a:r>
            <a:br>
              <a:rPr lang="ru-RU" sz="1600" dirty="0"/>
            </a:br>
            <a:r>
              <a:rPr lang="ru-RU" sz="1600" dirty="0"/>
              <a:t>Имидж политика: проблемы формирования, продвижения и исследования : коллективная монография / [под ред. В.Н. Васильевой, Г.В Жигуновой]. – Мурманск : МАГУ, 2016. – 183 с.</a:t>
            </a:r>
            <a:br>
              <a:rPr lang="ru-RU" sz="1600" dirty="0"/>
            </a:br>
            <a:r>
              <a:rPr lang="ru-RU" sz="1600" dirty="0"/>
              <a:t>Имидж Беларуси: становление, состояние, продвижение : монография / М. А. </a:t>
            </a:r>
            <a:r>
              <a:rPr lang="ru-RU" sz="1600" dirty="0" err="1"/>
              <a:t>Слемнёв</a:t>
            </a:r>
            <a:r>
              <a:rPr lang="ru-RU" sz="1600" dirty="0"/>
              <a:t> [и др.], О. В. </a:t>
            </a:r>
            <a:r>
              <a:rPr lang="ru-RU" sz="1600" dirty="0" err="1"/>
              <a:t>Вожгурова</a:t>
            </a:r>
            <a:r>
              <a:rPr lang="ru-RU" sz="1600" dirty="0"/>
              <a:t> [и др.] ; под науч. ред. М. А. </a:t>
            </a:r>
            <a:r>
              <a:rPr lang="ru-RU" sz="1600" dirty="0" err="1"/>
              <a:t>Слемнёва</a:t>
            </a:r>
            <a:r>
              <a:rPr lang="ru-RU" sz="1600" dirty="0"/>
              <a:t>. – Витебск : ВГУ имени П. М. </a:t>
            </a:r>
            <a:r>
              <a:rPr lang="ru-RU" sz="1600" dirty="0" err="1"/>
              <a:t>Машерова</a:t>
            </a:r>
            <a:r>
              <a:rPr lang="ru-RU" sz="1600" dirty="0"/>
              <a:t>, 2020. – 198.</a:t>
            </a:r>
            <a:br>
              <a:rPr lang="ru-RU" sz="1600" dirty="0"/>
            </a:br>
            <a:r>
              <a:rPr lang="kk-KZ" sz="1600" dirty="0"/>
              <a:t>Ким,Л.М. Саяси имиджелогия [мәтін]: оқұ құралы / Л.М. Ким, Д.Е. Ақболат.- </a:t>
            </a:r>
            <a:r>
              <a:rPr lang="ru-RU" sz="1600" dirty="0"/>
              <a:t>Алматы, 2013.- 188.</a:t>
            </a:r>
            <a:br>
              <a:rPr lang="ru-RU" sz="1600" dirty="0"/>
            </a:br>
            <a:r>
              <a:rPr lang="kk-KZ" sz="1600" dirty="0"/>
              <a:t>Имиджелогия [Мәтін] : оқулық / О. Тұржан,; [Л.Н.Гумилев атын. </a:t>
            </a:r>
            <a:r>
              <a:rPr lang="ru-RU" sz="1600" dirty="0" err="1"/>
              <a:t>Еуразия</a:t>
            </a:r>
            <a:r>
              <a:rPr lang="ru-RU" sz="1600" dirty="0"/>
              <a:t> </a:t>
            </a:r>
            <a:r>
              <a:rPr lang="ru-RU" sz="1600" dirty="0" err="1"/>
              <a:t>ұлттық</a:t>
            </a:r>
            <a:r>
              <a:rPr lang="ru-RU" sz="1600" dirty="0"/>
              <a:t> </a:t>
            </a:r>
            <a:r>
              <a:rPr lang="ru-RU" sz="1600" dirty="0" err="1"/>
              <a:t>ун-ті</a:t>
            </a:r>
            <a:r>
              <a:rPr lang="ru-RU" sz="1600" dirty="0"/>
              <a:t>] - Астана : [б. ж.], 2019 . - 177 б. </a:t>
            </a:r>
            <a:r>
              <a:rPr lang="ru-RU" sz="1600" dirty="0" err="1"/>
              <a:t>Библиогр</a:t>
            </a:r>
            <a:r>
              <a:rPr lang="ru-RU" sz="1600" dirty="0"/>
              <a:t>.: 174-177 б. </a:t>
            </a:r>
            <a:r>
              <a:rPr lang="ru-RU" sz="1600" u="sng" dirty="0" err="1">
                <a:hlinkClick r:id="rId2"/>
              </a:rPr>
              <a:t>Имиджелогия</a:t>
            </a:r>
            <a:r>
              <a:rPr lang="ru-RU" sz="1600" u="sng" dirty="0">
                <a:hlinkClick r:id="rId2"/>
              </a:rPr>
              <a:t> - </a:t>
            </a:r>
            <a:r>
              <a:rPr lang="ru-RU" sz="1600" u="sng" dirty="0" err="1">
                <a:hlinkClick r:id="rId2"/>
              </a:rPr>
              <a:t>Тұржан</a:t>
            </a:r>
            <a:r>
              <a:rPr lang="ru-RU" sz="1600" u="sng" dirty="0">
                <a:hlinkClick r:id="rId2"/>
              </a:rPr>
              <a:t>, О.... (kazneb.kz)</a:t>
            </a:r>
            <a:r>
              <a:rPr lang="ru-RU" sz="1600" dirty="0"/>
              <a:t>;</a:t>
            </a:r>
            <a:br>
              <a:rPr lang="ru-RU" sz="1600" dirty="0"/>
            </a:br>
            <a:r>
              <a:rPr lang="ru-RU" sz="1600" dirty="0" err="1"/>
              <a:t>Тлепбергенова</a:t>
            </a:r>
            <a:r>
              <a:rPr lang="ru-RU" sz="1600" dirty="0"/>
              <a:t> А.А. </a:t>
            </a:r>
            <a:r>
              <a:rPr lang="ru-RU" sz="1600" dirty="0" err="1"/>
              <a:t>Страновой</a:t>
            </a:r>
            <a:r>
              <a:rPr lang="ru-RU" sz="1600" dirty="0"/>
              <a:t> имидж: учебное пособие для студентов </a:t>
            </a:r>
            <a:r>
              <a:rPr lang="ru-RU" sz="1600" dirty="0" err="1"/>
              <a:t>бакалавриата</a:t>
            </a:r>
            <a:r>
              <a:rPr lang="ru-RU" sz="1600" dirty="0"/>
              <a:t> университетов, обучающихся по специальностям «Журналистика», «Связь с общественностью». – Алматы: </a:t>
            </a:r>
            <a:r>
              <a:rPr lang="ru-RU" sz="1600" dirty="0" err="1"/>
              <a:t>Қазақ</a:t>
            </a:r>
            <a:r>
              <a:rPr lang="ru-RU" sz="1600" dirty="0"/>
              <a:t> </a:t>
            </a:r>
            <a:r>
              <a:rPr lang="ru-RU" sz="1600" dirty="0" err="1"/>
              <a:t>университеті</a:t>
            </a:r>
            <a:r>
              <a:rPr lang="ru-RU" sz="1600" dirty="0"/>
              <a:t>, 2011. – 78 с.</a:t>
            </a:r>
            <a:endParaRPr lang="ru-RU" sz="1733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45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8993" y="476672"/>
            <a:ext cx="8942784" cy="1143000"/>
          </a:xfrm>
        </p:spPr>
        <p:txBody>
          <a:bodyPr>
            <a:noAutofit/>
          </a:bodyPr>
          <a:lstStyle/>
          <a:p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27648" y="1780292"/>
            <a:ext cx="8640960" cy="23901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37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733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733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73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1638" y="3366181"/>
            <a:ext cx="8832981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 err="1"/>
              <a:t>Саяси</a:t>
            </a:r>
            <a:r>
              <a:rPr lang="ru-RU" sz="3733" b="1" dirty="0"/>
              <a:t> </a:t>
            </a:r>
            <a:r>
              <a:rPr lang="ru-RU" sz="3733" b="1" dirty="0" err="1"/>
              <a:t>имиджелогия</a:t>
            </a:r>
            <a:endParaRPr lang="ru-RU" sz="3733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9669" y="4599395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7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5627" y="2204864"/>
            <a:ext cx="8832981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67" b="1" dirty="0" err="1"/>
              <a:t>Саяси</a:t>
            </a:r>
            <a:r>
              <a:rPr lang="ru-RU" sz="4267" b="1" dirty="0"/>
              <a:t> </a:t>
            </a:r>
            <a:r>
              <a:rPr lang="ru-RU" sz="4267" b="1" dirty="0" err="1"/>
              <a:t>коммуникациялар</a:t>
            </a:r>
            <a:endParaRPr lang="ru-RU" sz="4267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5520" y="3717032"/>
            <a:ext cx="9601067" cy="1426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67" b="1" dirty="0" err="1"/>
              <a:t>Дәріс</a:t>
            </a:r>
            <a:r>
              <a:rPr lang="ru-RU" sz="4267" b="1" dirty="0"/>
              <a:t> </a:t>
            </a:r>
            <a:r>
              <a:rPr lang="ru-RU" sz="4267" b="1" dirty="0" smtClean="0"/>
              <a:t>11</a:t>
            </a:r>
            <a:endParaRPr lang="ru-RU" sz="4267" dirty="0"/>
          </a:p>
          <a:p>
            <a:r>
              <a:rPr lang="kk-KZ" sz="4400" dirty="0"/>
              <a:t>Саяси биліктің имиджі</a:t>
            </a:r>
            <a:endParaRPr lang="ru-RU" sz="4267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08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7480" y="365125"/>
            <a:ext cx="8656320" cy="1325563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" sz="3200" b="1" dirty="0"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637" y="1600201"/>
            <a:ext cx="8750763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kk-KZ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Билік жəне қоғам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kk-KZ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Саяси биліктің ерекше белгілері</a:t>
            </a:r>
            <a:r>
              <a:rPr lang="ru-RU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ru-RU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Tx/>
              <a:buChar char="-"/>
            </a:pPr>
            <a:r>
              <a:rPr lang="kk-KZ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Билік </a:t>
            </a:r>
            <a:r>
              <a:rPr lang="kk-KZ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имиджін</a:t>
            </a:r>
            <a:r>
              <a:rPr lang="kk-KZ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құрылымдары</a:t>
            </a:r>
            <a:endParaRPr lang="ru-RU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63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/>
              <a:t>Билік жəне қоғам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k-KZ" dirty="0"/>
              <a:t>Билік жəне қоғам – мемлекеттік биліктің жүйесі, біріншісі </a:t>
            </a:r>
            <a:r>
              <a:rPr lang="kk-KZ" dirty="0" smtClean="0"/>
              <a:t>екіншісіз </a:t>
            </a:r>
            <a:r>
              <a:rPr lang="kk-KZ" dirty="0"/>
              <a:t>өмір сүре алмайды. Билік имиджі мемлекет пен азаматтардың қажеттіліктері арасында байланыстырушы рөлді атқарады. </a:t>
            </a:r>
            <a:endParaRPr lang="kk-KZ" dirty="0" smtClean="0"/>
          </a:p>
          <a:p>
            <a:r>
              <a:rPr lang="kk-KZ" dirty="0" smtClean="0"/>
              <a:t>Биліктің </a:t>
            </a:r>
            <a:r>
              <a:rPr lang="kk-KZ" dirty="0"/>
              <a:t>тиімді имиджі осы мүдделерді біріктіріп, тоталитарлық қоғамға сай жоғарыдан қысым көрсетуден бас тартуға тырысады. Демократиялық қоғам белгілі бір мемлекеттік шешімдерді </a:t>
            </a:r>
            <a:r>
              <a:rPr lang="kk-KZ" dirty="0" smtClean="0"/>
              <a:t>қабылдау </a:t>
            </a:r>
            <a:r>
              <a:rPr lang="kk-KZ" dirty="0"/>
              <a:t>мен жүргізуде халықтың маңызды үлесінің болуын ұйғарады. Ал халықтың саясатқа қатысуының нəтижесі оның ақпараттық жəне саяси азықты алуына негізделеді. </a:t>
            </a:r>
            <a:endParaRPr lang="kk-KZ" dirty="0" smtClean="0"/>
          </a:p>
          <a:p>
            <a:r>
              <a:rPr lang="kk-KZ" dirty="0" smtClean="0"/>
              <a:t>Екінші </a:t>
            </a:r>
            <a:r>
              <a:rPr lang="kk-KZ" dirty="0"/>
              <a:t>жағынан, билік имиджі мемлекеттің халықаралық деңгейде танылуына септігін тигізеді, позитивті имидж инвестициялардың ағынын күшейтеді, ал негативті имидж халықаралық деңгейде өзін-өзі оқшаулауға əкеліп соқтырады. Сонымен қатар мемлекеттің ішкі деңгейінде негативті имидж билікті жүзеге асыруға қауіп төндіруі мүмкін.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91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Саяси биліктің ерекше белгілері ретінде жатқызуға болады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kk-KZ" dirty="0"/>
              <a:t>жоғарылық, яғни оның шешімдерінің қоғамның барлығына міндеткерлігі;</a:t>
            </a:r>
            <a:endParaRPr lang="ru-RU" dirty="0"/>
          </a:p>
          <a:p>
            <a:pPr lvl="0"/>
            <a:r>
              <a:rPr lang="kk-KZ" dirty="0"/>
              <a:t>зорлықты заңды түрде қоғамдыққа қарсы элементтер ретінде қолдану құқығы;</a:t>
            </a:r>
            <a:endParaRPr lang="ru-RU" dirty="0"/>
          </a:p>
          <a:p>
            <a:pPr lvl="0"/>
            <a:r>
              <a:rPr lang="kk-KZ" dirty="0"/>
              <a:t>шешім қабылдаудың бірегей орталығының болуы;</a:t>
            </a:r>
            <a:endParaRPr lang="ru-RU" dirty="0"/>
          </a:p>
          <a:p>
            <a:pPr lvl="0"/>
            <a:r>
              <a:rPr lang="kk-KZ" dirty="0"/>
              <a:t>əртүрлі əлеуметтік топардың арасындағы конфликт болған жағдайда арбитр рөлін қолдану;</a:t>
            </a:r>
            <a:endParaRPr lang="ru-RU" dirty="0"/>
          </a:p>
          <a:p>
            <a:pPr lvl="0"/>
            <a:r>
              <a:rPr lang="kk-KZ" dirty="0"/>
              <a:t>қоғамның максималды тұрақтылығын жекеліктің мəнді қатынасы ретінде тұтастық ретінде көрсету, бар заңдар жəне конс- титуцияның болуы;</a:t>
            </a:r>
            <a:endParaRPr lang="ru-RU" dirty="0"/>
          </a:p>
          <a:p>
            <a:pPr lvl="0"/>
            <a:r>
              <a:rPr lang="kk-KZ" dirty="0"/>
              <a:t>Бұқаралық ақпарат құралдарының мақсатты бағытталған белгілі қоғамдық пікірдің қалыптасуын қолдану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441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0819"/>
          </a:xfrm>
        </p:spPr>
        <p:txBody>
          <a:bodyPr/>
          <a:lstStyle/>
          <a:p>
            <a:pPr algn="ctr"/>
            <a:r>
              <a:rPr lang="kk-KZ" dirty="0"/>
              <a:t>Билік имиджі – көп қырлы құбылыс. Негізінен оны қоғамның саяси саласында субъект-субъектілі өзара əсерлесу үрдісінде құры- латын символикалық образ ретінде анықтауға болады.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87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Билік имидж ерекшеліктері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а) бұқараның əлеуметтік үміттеріне сай келу талаптары;</a:t>
            </a:r>
            <a:endParaRPr lang="ru-RU" dirty="0"/>
          </a:p>
          <a:p>
            <a:r>
              <a:rPr lang="kk-KZ" dirty="0"/>
              <a:t>ə) қоғамдық сананың билікті қабылдауында орындылықты қамтамасыз етуші стереотиптілік;</a:t>
            </a:r>
            <a:endParaRPr lang="ru-RU" dirty="0"/>
          </a:p>
          <a:p>
            <a:r>
              <a:rPr lang="kk-KZ" dirty="0"/>
              <a:t>б) қарама-қайшылықтың жоқтығы, прагматикалық шынайы- лық;</a:t>
            </a:r>
            <a:endParaRPr lang="ru-RU" dirty="0"/>
          </a:p>
          <a:p>
            <a:r>
              <a:rPr lang="kk-KZ" dirty="0"/>
              <a:t>в) мемлекеттің белгілі бір жағдайларда бағдарлана алуы жəне қоғамның «ауру нүктелеріне» дер уақытта жауап беруге көмек- тесетін ашықтық, вариабельділік жəне толыққандылық. Имидж туралы ойлау – саяси биліктің тиімді қызмет етуі үшін қажетті шарт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647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Саяси билікті келесі қалыптар сипаттайды, олар өз кезегінде оның имиджіне əсер етеді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kk-KZ" dirty="0"/>
              <a:t>билік-қоғамдық категория, адамдар арасындағы еркін қарым- қатынас;</a:t>
            </a:r>
            <a:endParaRPr lang="ru-RU" dirty="0"/>
          </a:p>
          <a:p>
            <a:pPr lvl="0"/>
            <a:r>
              <a:rPr lang="kk-KZ" dirty="0"/>
              <a:t>биліктің алғышарттары қоғамның материалды шарттарынан, экономикалық қарым қатынастардың жүйесінен бастау алады;</a:t>
            </a:r>
            <a:endParaRPr lang="ru-RU" dirty="0"/>
          </a:p>
          <a:p>
            <a:pPr lvl="0"/>
            <a:r>
              <a:rPr lang="kk-KZ" dirty="0"/>
              <a:t>саяси билік биліктің бір түрі, оның маңызды элементтерінің бірі болып табылады;</a:t>
            </a:r>
            <a:endParaRPr lang="ru-RU" dirty="0"/>
          </a:p>
          <a:p>
            <a:pPr lvl="0"/>
            <a:r>
              <a:rPr lang="kk-KZ" dirty="0"/>
              <a:t>саяси биліктің мəнін белгілі бір таптың немесе əлеуметтік топтың билеуші еркі қалыптастырады;</a:t>
            </a:r>
            <a:endParaRPr lang="ru-RU" dirty="0"/>
          </a:p>
          <a:p>
            <a:pPr lvl="0"/>
            <a:r>
              <a:rPr lang="kk-KZ" dirty="0"/>
              <a:t>саяси биліктің ядросы болып құқықтық жəне басқа да əлеу- меттік нормалармен бекітілген мемлекеттік билік қарастырылады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74671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986</Words>
  <Application>Microsoft Office PowerPoint</Application>
  <PresentationFormat>Широкоэкранный</PresentationFormat>
  <Paragraphs>74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 Unicode MS</vt:lpstr>
      <vt:lpstr>Arial</vt:lpstr>
      <vt:lpstr>Calibri</vt:lpstr>
      <vt:lpstr>Calibri Light</vt:lpstr>
      <vt:lpstr>Тема Office</vt:lpstr>
      <vt:lpstr>Саяси биліктің имиджі</vt:lpstr>
      <vt:lpstr>ӘЛ-ФАРАБИ АТЫНДАҒЫ ҚАЗАҚ ҰЛТТЫҚ УНИВЕРСИТЕТІ</vt:lpstr>
      <vt:lpstr>Презентация PowerPoint</vt:lpstr>
      <vt:lpstr>Дәріс жоспары:</vt:lpstr>
      <vt:lpstr>Билік жəне қоғам</vt:lpstr>
      <vt:lpstr>Саяси биліктің ерекше белгілері ретінде жатқызуға болады:</vt:lpstr>
      <vt:lpstr>Билік имиджі – көп қырлы құбылыс. Негізінен оны қоғамның саяси саласында субъект-субъектілі өзара əсерлесу үрдісінде құры- латын символикалық образ ретінде анықтауға болады.</vt:lpstr>
      <vt:lpstr>Билік имидж ерекшеліктері </vt:lpstr>
      <vt:lpstr>Саяси билікті келесі қалыптар сипаттайды, олар өз кезегінде оның имиджіне əсер етеді:</vt:lpstr>
      <vt:lpstr>Билік құрылымдары имиджінің модельдері:</vt:lpstr>
      <vt:lpstr>Бірінші бағыт</vt:lpstr>
      <vt:lpstr>Екінші бағыт </vt:lpstr>
      <vt:lpstr>Үшінші бағыт </vt:lpstr>
      <vt:lpstr>Батыс зерттеушілері мемлекет имиджі жəне оның жетекшілері аса белгілі факт бола алады.</vt:lpstr>
      <vt:lpstr>Д.В. Ольшанскийдің айтуы бойынша, игілік имиджді бірнеше шарттар бойынша тиімді түрде қалыптасады:</vt:lpstr>
      <vt:lpstr>Билік имиджін қалыптастыруына</vt:lpstr>
      <vt:lpstr>Биліктің жағдайы маңызды параметрлердің бір қатарымен сипатталады:</vt:lpstr>
      <vt:lpstr>      Қолданылған әдебиет : Абжаппарова А.А. Позиционирование органов исполнительной власти в медиапространстве: теория и практика (на примере Министерства образования и науки Республики Казахстан и Министерства образования и науки Российской Федерации): монография. Қазақ университеті. Алматы 2018. 146с. Деркач, А. А. Политическая психология : учебник для бакалавров / А. А. Деркач, Л. Г. Лаптев. — 2-е изд., перераб. и доп. — М. : Издательство Юрайт, 2017. — 591 с. — Серия : Бакалавр. Базовый курс. Овчинникова А.М., Шульга Н.В. Основы имиджелогии: Конспект лекций / А.М. Овчинникова, Н.В. Шульга; Омский гос. ун-т путей сообщения. Омск, 2019. 55 с. Беляева, М. А, Самкова, В. А. А35 АЗЫ ИМИДЖЕЛОГИИ: имидж личности, организации, территории [Текст] : учебное пособие для вузов / М. А. Беляева, В. А. Самкова ; Урал. гос. пед. ун-т. – Екатеринбург, 2016. – 184 с. Имидж политика: проблемы формирования, продвижения и исследования : коллективная монография / [под ред. В.Н. Васильевой, Г.В Жигуновой]. – Мурманск : МАГУ, 2016. – 183 с. Имидж Беларуси: становление, состояние, продвижение : монография / М. А. Слемнёв [и др.], О. В. Вожгурова [и др.] ; под науч. ред. М. А. Слемнёва. – Витебск : ВГУ имени П. М. Машерова, 2020. – 198. Ким,Л.М. Саяси имиджелогия [мәтін]: оқұ құралы / Л.М. Ким, Д.Е. Ақболат.- Алматы, 2013.- 188. Имиджелогия [Мәтін] : оқулық / О. Тұржан,; [Л.Н.Гумилев атын. Еуразия ұлттық ун-ті] - Астана : [б. ж.], 2019 . - 177 б. Библиогр.: 174-177 б. Имиджелогия - Тұржан, О.... (kazneb.kz); Тлепбергенова А.А. Страновой имидж: учебное пособие для студентов бакалавриата университетов, обучающихся по специальностям «Журналистика», «Связь с общественностью». – Алматы: Қазақ университеті, 2011. – 78 с.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Саяси биліктің имиджі</dc:title>
  <dc:creator>Абжаппарова Айгуль</dc:creator>
  <cp:lastModifiedBy>Абжаппарова Айгуль</cp:lastModifiedBy>
  <cp:revision>5</cp:revision>
  <dcterms:created xsi:type="dcterms:W3CDTF">2021-04-05T09:21:49Z</dcterms:created>
  <dcterms:modified xsi:type="dcterms:W3CDTF">2021-04-05T09:45:25Z</dcterms:modified>
</cp:coreProperties>
</file>